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83" r:id="rId16"/>
    <p:sldId id="280" r:id="rId17"/>
    <p:sldId id="282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1" r:id="rId28"/>
    <p:sldId id="284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trenings.ru/entsiklopediya-nlp/74-glossarij/433-glossarij-ubezhdenie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Определение стратегии изменений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Причины</a:t>
            </a:r>
            <a:br>
              <a:rPr lang="ru-RU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Причины такой жизни. Прошлый опыт, который «научил» такому поведению.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 многих случаях, «причины» выяснять не обязательно – в НЛП больше любят работать с будущим, а не с прошлым. Так что если история появления текущего состояния не очень актуальна или не получается чётко всё вспомнить и уточнить – можно этот шаг успешно пропустить.</a:t>
            </a:r>
          </a:p>
          <a:p>
            <a:r>
              <a:rPr lang="ru-RU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подростковом возрасте меня отец постоянно таскал бегать с собой, независимо от того, хотелось ли мне этого, было ли у меня время. И осталась такое чувство, что любой спорт – это принуждение.</a:t>
            </a: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«Один мужик, когда был маленьким, не любил манную кашу, а его кормили ею, впихивали. Теперь мужик боится всю жизнь летать на самолетах. Казалось бы, какая связь?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Оказывается, когда он ел кашу, на кухне висел советский плакат Аэрофлота со стюардессой. И ощущения от этой отвратительной каши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наложились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эту картинку. Под гипнозом раскопали.»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Результат/Желаемое состояние</a:t>
            </a:r>
            <a:br>
              <a:rPr lang="ru-RU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чему вы хотите прийти, цель. Или что вы хотите «вместо этого».</a:t>
            </a:r>
          </a:p>
          <a:p>
            <a:r>
              <a:rPr lang="ru-RU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Хочу заниматься спортом: как минимум три раза в неделю ходить в спортзал.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Ресурсы</a:t>
            </a:r>
            <a:br>
              <a:rPr lang="ru-RU" sz="3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Что вам может помочь достигнуть цели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Ресурсы могут быть как в прошлом, так и в настоящем или будущем. Это может быть и то, чему вам нужно научиться.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Спокойствие, уверенность,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  <a:hlinkClick r:id="rId2"/>
              </a:rPr>
              <a:t>убеждение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что «спортом нужно заниматься», стремление быть «в форме», сила воли, настойчивость.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Эффекты</a:t>
            </a:r>
            <a:br>
              <a:rPr lang="ru-RU" sz="3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Последствия достижения результата.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для себя, так и для значимого окружения.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Напоминаю, что последствия могут быть как положительными, так и отрицательными. И их полезно оценить и понять, стоит ли достигать такой цели. Или её стоит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подредактировать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может даже и отказаться. 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Если я буду заниматься спортом три раза в неделю, то я сброшу вес, буду лучше себя чувствовать, накачаюсь. Надеюсь, пропадёт одышка. Но я на это буду тратить много времени, буду не успевать некоторые вещи. Мышцы после тренировок будут болеть. К тому же это сильно изменит мою жизнь. Ну и существует риск травмы.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42982"/>
          </a:xfrm>
        </p:spPr>
        <p:txBody>
          <a:bodyPr/>
          <a:lstStyle/>
          <a:p>
            <a:r>
              <a:rPr lang="ru-RU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«Хорошо Сформулированный Результат»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4" name="AutoShape 2" descr="Картинки по запросу Определение стратегии изменений в НЛП. Базовая модель изменений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556" name="AutoShape 4" descr="Картинки по запросу Определение стратегии изменений в НЛП. Базовая модель изменений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558" name="AutoShape 6" descr="https://trenings.ru/images/courses/KonstrTeh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560" name="AutoShape 8" descr="https://trenings.ru/images/courses/KonstrTeh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3561" name="Picture 9"/>
          <p:cNvPicPr>
            <a:picLocks noChangeAspect="1" noChangeArrowheads="1"/>
          </p:cNvPicPr>
          <p:nvPr/>
        </p:nvPicPr>
        <p:blipFill>
          <a:blip r:embed="rId2"/>
          <a:srcRect l="21094" t="36133" r="40820" b="9179"/>
          <a:stretch>
            <a:fillRect/>
          </a:stretch>
        </p:blipFill>
        <p:spPr bwMode="auto">
          <a:xfrm>
            <a:off x="2571736" y="2643182"/>
            <a:ext cx="4643470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«Каждый приходит сюда с ящиком инструментов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комплектом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проектной документации 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построение Собственного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Будущего. Вот только не каждый помнит,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куда он все это засунул».</a:t>
            </a:r>
          </a:p>
          <a:p>
            <a:pPr algn="r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Ричард Бах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r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«Карманный справочник Мессии»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«…Стремясь работать быстро, никогда не спешите!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К успешному конечному результату приводят действия,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расположенные в систематической последовательности.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Не стремитесь перескакивать через этапы вашей работы.   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Проделывайте каждый из них скрупулезно и основательно.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Скорость вашей работы придет сама — с практикой.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Работайте как хорошие математики. Они никогда не перескакивают к следующей задаче, пока не убедятся, что в этой не сделали ошибки. Так действовать должны и вы.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Ведь вы же не хотите бежать сломя голову в неправильном направлении?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Вы хотите сначала получить достаточно информации для правильного движения. И вся эта информации попадает к вам через органы восприятия…»</a:t>
            </a:r>
          </a:p>
          <a:p>
            <a:pPr algn="just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Р.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Бендлер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Дж.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Гриндер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«Из лягушек в принцы»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Условия хорошо сформулированной цели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Цель сформулирована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утвердительно.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Цель находится под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вашим контролем.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Цель проверяема в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сенсорном опыте.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Цель находится в нужном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контексте.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Цель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экологична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она сохраняет первоначальные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пози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тивные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побочные результаты.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Цель зависит от доступа к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ресурсам.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7. Вы знаете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первые шаги для достижения цели.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Пошаговый шаблон:</a:t>
            </a:r>
            <a:br>
              <a:rPr lang="ru-RU" sz="32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условия хорошо сформулированной цели</a:t>
            </a:r>
            <a:endParaRPr lang="ru-RU" sz="32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1. Цель сформулирована утвердительно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• Что вы хотите, а не «что вы не хотите».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• В позитивных терминах.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Следите за словами, означающими отрицание: «не», «прекратить», «удалить», «без», «чтобы</a:t>
            </a:r>
          </a:p>
          <a:p>
            <a:pPr>
              <a:buNone/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не», «избежать» и т. п.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2. Цель находится под вашим контролем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Что вы сами можете сделать, чтобы это достичь?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Концентрируйтесь на том, что вы можете сделать так, чтобы вы были ответственны за начало и поддержание этого.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Даже если в формулировке цели присутствуют другие люди, вы можете выбрать, как вести себя по отношению к этим людям для того, чтобы достичь наилучшего результата.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показывает психотерапевтический опыт, клиенты, обращавшиеся по поводу психологического консультирования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психокоррекции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далеко не всегда знают, чего они действительно хотят.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большинстве случаев стремятся уйти </a:t>
            </a:r>
            <a:r>
              <a:rPr lang="ru-RU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ОТ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проблемы вместо того, чтобы прийти </a:t>
            </a:r>
            <a:r>
              <a:rPr lang="ru-RU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решению.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3. Цель проверяема в сенсорном опыте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Как вы узнаете, что достигли своей цели?</a:t>
            </a:r>
          </a:p>
          <a:p>
            <a:pPr>
              <a:buNone/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• Что вы будете видеть, слышать, чувствовать в результате достижения своей цели?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Сфокусируйтесь на получении сенсорных свидетельств достижения цели — это создает необходимую обратную связь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продвижением к цели.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Знание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сенсорики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ассоциация дают дополнительную мотивацию к продвижению к цели.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4. Цель находится в нужном контексте</a:t>
            </a:r>
          </a:p>
          <a:p>
            <a:pPr>
              <a:buNone/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• Где, когда, с кем и к какому сроку вы хотите достичь своей цели?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Сфокусируйтесь на том, чтобы цель была описана в подходящем для ее реализации временном и пространственном контексте.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 отличается от мечты «датой в правом нижнем углу».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 5. Цель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экологична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, она сохраняет первоначальные позитивные побочные результаты и вторичные выгоды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• Каковы последствия достижения цели для БОЛЬШЕЙ системы? 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Как достижение цели повлияет на Вас, Вашу жизнь, как это может повлиять на Ваших коллег (работу), ваших близких (семью)?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• Чего в будущем вы можете лишиться (что могло бы быть нарушено/утрачено), достигнув цели? 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Что полезного в ситуации, которая есть сейчас, когда цель не достигается?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• Проверьте внимательно, все ли выгоды настоящего состояния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(позитивные побочные результаты) сохраняются в будущем.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• Обогатите цель позитивными побочными результатами.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Выберите не менее пяти побочных результатов, которые будут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достигаться по мере приближения к главной цели.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6. Цель зависит от доступа к ресурсам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Какие ресурсы Вам нужны для достижения цели?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Можете ли Вы иметь к ним доступ?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Где и как вы можете найти эти ресурсы?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Какие навыки, способности, деньги, время и т. д. вам могут понадобиться?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Определите ресурсы (внешние и внутренние), которые надо задействовать для реализации цели.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Определите способы и временные рамки, необходимые для получения нужных ресурсов.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7. ПЕРВЫЙ ШАГ. Вы знаете первые шаги для достижения цели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Что будет первыми шагами для достижения цели? С чего вы начнете?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Определите первые самые маленькие шаги, с которых вы начнете процесс реализации вашей цели, а также место и время, когда вы их сделаете.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8. МАСШТАБ.</a:t>
            </a:r>
            <a:b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Имеет ли цель подходящие размеры?</a:t>
            </a:r>
            <a:b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ru-RU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Укрупнение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Что мне даст достижение цели?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Какие большие возможности откроются передо мной?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Если цель слишком мала для того, чтобы мотивировать, найдите более глобальную цель, чтобы достижение ее мотивировало.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92500" lnSpcReduction="20000"/>
          </a:bodyPr>
          <a:lstStyle/>
          <a:p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б. Разукрупнение. Исследование возможных препятствий на пути к достижению цели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Что мешает вам запустить процесс достижения цели прямо сейчас?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Какие препятствия могут встретиться на вашем пути?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может быть решением?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вы можете сделать для преодоления этих препятствий?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Если цель слишком велика, разбейте конечную цель на более мелкие результаты так, чтобы каждый был достаточно ясным и достижимым.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Ловушки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целеполагания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5490" t="34180" r="34114" b="16015"/>
          <a:stretch>
            <a:fillRect/>
          </a:stretch>
        </p:blipFill>
        <p:spPr bwMode="auto">
          <a:xfrm>
            <a:off x="714348" y="1571612"/>
            <a:ext cx="8143932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5489" t="29358" r="32953" b="28025"/>
          <a:stretch>
            <a:fillRect/>
          </a:stretch>
        </p:blipFill>
        <p:spPr bwMode="auto">
          <a:xfrm>
            <a:off x="785786" y="714356"/>
            <a:ext cx="7929618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7031" t="34180" r="34375" b="32617"/>
          <a:stretch>
            <a:fillRect/>
          </a:stretch>
        </p:blipFill>
        <p:spPr bwMode="auto">
          <a:xfrm>
            <a:off x="857224" y="2500306"/>
            <a:ext cx="7143800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Карта проблемы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 l="10547" t="18554" r="39648" b="11133"/>
          <a:stretch>
            <a:fillRect/>
          </a:stretch>
        </p:blipFill>
        <p:spPr bwMode="auto">
          <a:xfrm>
            <a:off x="1285852" y="1714488"/>
            <a:ext cx="6500858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Анализ выявленных проблем и/или синдромов может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осуществлятся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по следующей схеме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(По: Б. </a:t>
            </a:r>
            <a:r>
              <a:rPr lang="ru-RU" sz="1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Кейд</a:t>
            </a: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В.Х. </a:t>
            </a:r>
            <a:r>
              <a:rPr lang="ru-RU" sz="1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О'Хэнлон</a:t>
            </a: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«Краткосрочная терапия. Интервенции, манипуляции, техники на основе </a:t>
            </a:r>
            <a:r>
              <a:rPr lang="ru-RU" sz="1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эриксоновского</a:t>
            </a: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гипноза и НЛП»).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268799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Когда появилась проблема?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Где она возникает?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внешне выглядит эта проблема?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чьем присутствии она появляется?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Какие бывают исключения из правил, связанных с появлением проблемы?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из-за проблемы клиенту приходится делать иначе?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Какие из типов проблемного поведения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проявля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ются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 время сеанса?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клиент объясняет проблему и в каких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катего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риях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Какие способы решения проблемы видит клиент или значимые для него люди?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мы узнаём, что достигли цели?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Любая </a:t>
            </a:r>
            <a:r>
              <a:rPr lang="ru-RU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Причина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порождает </a:t>
            </a:r>
            <a:r>
              <a:rPr lang="ru-RU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Следствие.</a:t>
            </a:r>
          </a:p>
          <a:p>
            <a:pPr>
              <a:buNone/>
            </a:pPr>
            <a:endParaRPr lang="ru-RU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Ежечасно, ежеминутно и даже ежесекундно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своими мыслями, чувствами и действиями человек 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сеет причины будущих следствий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Но если вы посадили чертополох, глупо</a:t>
            </a:r>
          </a:p>
          <a:p>
            <a:pPr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надеяться, что вырастет пшеница...</a:t>
            </a:r>
            <a:endParaRPr lang="ru-RU" sz="2400" i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Модель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SCORE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Эта английская аббревиатура расшифровывается следующим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образом: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simtom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—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симптом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causa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—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причина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outcame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—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результат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resours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—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ресурс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effect) —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эффект.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Графически для единичного случая она может быть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отображена так: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pic>
        <p:nvPicPr>
          <p:cNvPr id="3074" name="Picture 2" descr="Модель SCO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500306"/>
            <a:ext cx="7286676" cy="22383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Симптомы/Настоящее состояние</a:t>
            </a:r>
            <a:br>
              <a:rPr lang="ru-RU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Нынешняя ситуация. Что именно хочется изменить. </a:t>
            </a:r>
          </a:p>
          <a:p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«Нежелание заниматься спортом». </a:t>
            </a:r>
            <a:r>
              <a:rPr lang="ru-RU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Симптомы: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при мысли о том, что «стоит сходить в спортзал» появляется тяжесть в теле, напряжение в области живота, мышцы расслабляются, хочется думать о чём-то другом. И тянет что-нибудь съесть вкусненькое.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1484</Words>
  <PresentationFormat>Экран (4:3)</PresentationFormat>
  <Paragraphs>123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Определение стратегии изменений</vt:lpstr>
      <vt:lpstr>Слайд 2</vt:lpstr>
      <vt:lpstr>Слайд 3</vt:lpstr>
      <vt:lpstr>Карта проблемы</vt:lpstr>
      <vt:lpstr>Анализ выявленных проблем и/или синдромов может осуществлятся по следующей схеме  (По: Б. Кейд, В.Х. О'Хэнлон. «Краткосрочная терапия. Интервенции, манипуляции, техники на основе эриксоновского гипноза и НЛП»). </vt:lpstr>
      <vt:lpstr>Слайд 6</vt:lpstr>
      <vt:lpstr>Слайд 7</vt:lpstr>
      <vt:lpstr> Графически для единичного случая она может быть отображена так: </vt:lpstr>
      <vt:lpstr>Симптомы/Настоящее состояние </vt:lpstr>
      <vt:lpstr>Причины </vt:lpstr>
      <vt:lpstr>Результат/Желаемое состояние </vt:lpstr>
      <vt:lpstr>Ресурсы </vt:lpstr>
      <vt:lpstr>Эффекты </vt:lpstr>
      <vt:lpstr>Слайд 14</vt:lpstr>
      <vt:lpstr>Слайд 15</vt:lpstr>
      <vt:lpstr>Слайд 16</vt:lpstr>
      <vt:lpstr>Слайд 17</vt:lpstr>
      <vt:lpstr>Пошаговый шаблон: условия хорошо сформулированной цели</vt:lpstr>
      <vt:lpstr>Слайд 19</vt:lpstr>
      <vt:lpstr>Слайд 20</vt:lpstr>
      <vt:lpstr>Слайд 21</vt:lpstr>
      <vt:lpstr>Слайд 22</vt:lpstr>
      <vt:lpstr>Слайд 23</vt:lpstr>
      <vt:lpstr>Слайд 24</vt:lpstr>
      <vt:lpstr>8. МАСШТАБ.  Имеет ли цель подходящие размеры? </vt:lpstr>
      <vt:lpstr>Слайд 26</vt:lpstr>
      <vt:lpstr>Ловушки целеполагания</vt:lpstr>
      <vt:lpstr>Слайд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Определение стратегии изменений</dc:title>
  <dc:creator>Ардак</dc:creator>
  <cp:lastModifiedBy>Ардак</cp:lastModifiedBy>
  <cp:revision>7</cp:revision>
  <dcterms:created xsi:type="dcterms:W3CDTF">2019-10-15T04:24:07Z</dcterms:created>
  <dcterms:modified xsi:type="dcterms:W3CDTF">2019-10-15T06:35:12Z</dcterms:modified>
</cp:coreProperties>
</file>